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Montserrat Light" panose="020B0604020202020204" charset="0"/>
      <p:regular r:id="rId32"/>
    </p:embeddedFont>
    <p:embeddedFont>
      <p:font typeface="Montserrat Light Bold" panose="020B0604020202020204" charset="0"/>
      <p:regular r:id="rId33"/>
    </p:embeddedFont>
    <p:embeddedFont>
      <p:font typeface="Montserrat Classic Bold" panose="020B0604020202020204" charset="0"/>
      <p:regular r:id="rId34"/>
    </p:embeddedFont>
    <p:embeddedFont>
      <p:font typeface="Open Sans Bold" panose="020B0604020202020204" charset="0"/>
      <p:regular r:id="rId35"/>
    </p:embeddedFont>
    <p:embeddedFont>
      <p:font typeface="Archivo Black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League Spartan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74687" y="172257"/>
            <a:ext cx="7338625" cy="7137943"/>
          </a:xfrm>
          <a:custGeom>
            <a:avLst/>
            <a:gdLst/>
            <a:ahLst/>
            <a:cxnLst/>
            <a:rect l="l" t="t" r="r" b="b"/>
            <a:pathLst>
              <a:path w="7338625" h="7137943">
                <a:moveTo>
                  <a:pt x="0" y="0"/>
                </a:moveTo>
                <a:lnTo>
                  <a:pt x="7338626" y="0"/>
                </a:lnTo>
                <a:lnTo>
                  <a:pt x="7338626" y="7137943"/>
                </a:lnTo>
                <a:lnTo>
                  <a:pt x="0" y="7137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24" r="-29070" b="-302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30089" y="172257"/>
            <a:ext cx="1628410" cy="1740163"/>
          </a:xfrm>
          <a:custGeom>
            <a:avLst/>
            <a:gdLst/>
            <a:ahLst/>
            <a:cxnLst/>
            <a:rect l="l" t="t" r="r" b="b"/>
            <a:pathLst>
              <a:path w="1628410" h="1740163">
                <a:moveTo>
                  <a:pt x="0" y="0"/>
                </a:moveTo>
                <a:lnTo>
                  <a:pt x="1628410" y="0"/>
                </a:lnTo>
                <a:lnTo>
                  <a:pt x="1628410" y="1740163"/>
                </a:lnTo>
                <a:lnTo>
                  <a:pt x="0" y="174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1878" y="7886802"/>
            <a:ext cx="6283403" cy="189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Die Betreuer des Projekts :</a:t>
            </a:r>
          </a:p>
          <a:p>
            <a:pPr algn="l"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Prof. Dr.</a:t>
            </a:r>
            <a:r>
              <a:rPr lang="en-US" sz="2700" b="1" spc="26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Mostafa Bouzi</a:t>
            </a:r>
          </a:p>
          <a:p>
            <a:pPr algn="l"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Dr.</a:t>
            </a:r>
            <a:r>
              <a:rPr lang="en-US" sz="2700" b="1" spc="26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Abdelhadi BOUKNADEL                                   </a:t>
            </a:r>
            <a:r>
              <a:rPr lang="en-US" sz="2700" spc="26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7973" y="7886802"/>
            <a:ext cx="5848664" cy="189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Die Prüfer der Verteidigung :</a:t>
            </a:r>
          </a:p>
          <a:p>
            <a:pPr algn="l">
              <a:lnSpc>
                <a:spcPts val="3726"/>
              </a:lnSpc>
            </a:pPr>
            <a:endParaRPr lang="en-US" sz="2700" spc="264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l"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Prof. Dr.</a:t>
            </a:r>
            <a:r>
              <a:rPr lang="en-US" sz="2700" b="1" spc="26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Mostafa</a:t>
            </a:r>
            <a:r>
              <a:rPr lang="en-US" sz="2700" spc="26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700" b="1" spc="26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Bouzi</a:t>
            </a:r>
          </a:p>
          <a:p>
            <a:pPr algn="l"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Prof. Dr. </a:t>
            </a:r>
            <a:r>
              <a:rPr lang="en-US" sz="2700" b="1" spc="26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Abdellah Boulal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04847" y="7877277"/>
            <a:ext cx="4783153" cy="163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124" spc="30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Erstellt von :</a:t>
            </a:r>
          </a:p>
          <a:p>
            <a:pPr algn="l">
              <a:lnSpc>
                <a:spcPts val="4311"/>
              </a:lnSpc>
            </a:pPr>
            <a:r>
              <a:rPr lang="en-US" sz="3124" spc="30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  <a:p>
            <a:pPr algn="l">
              <a:lnSpc>
                <a:spcPts val="4311"/>
              </a:lnSpc>
            </a:pPr>
            <a:r>
              <a:rPr lang="en-US" sz="3124" spc="30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Herr</a:t>
            </a:r>
            <a:r>
              <a:rPr lang="en-US" sz="3124" b="1" spc="306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Imad</a:t>
            </a:r>
            <a:r>
              <a:rPr lang="en-US" sz="3124" spc="30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124" b="1" spc="306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Cherradi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44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38888" b="-3888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243245" y="3337813"/>
            <a:ext cx="12004213" cy="3760001"/>
          </a:xfrm>
          <a:custGeom>
            <a:avLst/>
            <a:gdLst/>
            <a:ahLst/>
            <a:cxnLst/>
            <a:rect l="l" t="t" r="r" b="b"/>
            <a:pathLst>
              <a:path w="12004213" h="3760001">
                <a:moveTo>
                  <a:pt x="0" y="0"/>
                </a:moveTo>
                <a:lnTo>
                  <a:pt x="12004213" y="0"/>
                </a:lnTo>
                <a:lnTo>
                  <a:pt x="12004213" y="3760001"/>
                </a:lnTo>
                <a:lnTo>
                  <a:pt x="0" y="3760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8" b="-391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25489" y="149358"/>
            <a:ext cx="4875950" cy="5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1"/>
              </a:lnSpc>
              <a:spcBef>
                <a:spcPct val="0"/>
              </a:spcBef>
            </a:pPr>
            <a:r>
              <a:rPr lang="en-US" sz="3283" u="sng" spc="11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DREIECK-ANLAUF: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44104">
            <a:off x="427837" y="4470017"/>
            <a:ext cx="18425523" cy="1426670"/>
          </a:xfrm>
          <a:custGeom>
            <a:avLst/>
            <a:gdLst/>
            <a:ahLst/>
            <a:cxnLst/>
            <a:rect l="l" t="t" r="r" b="b"/>
            <a:pathLst>
              <a:path w="18425523" h="1426670">
                <a:moveTo>
                  <a:pt x="0" y="0"/>
                </a:moveTo>
                <a:lnTo>
                  <a:pt x="18425523" y="0"/>
                </a:lnTo>
                <a:lnTo>
                  <a:pt x="18425523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686" b="-1838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57303" y="-138147"/>
            <a:ext cx="17813405" cy="10020042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1965" b="-196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46657" y="6653807"/>
            <a:ext cx="9632466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5462"/>
              </a:lnSpc>
              <a:spcBef>
                <a:spcPct val="0"/>
              </a:spcBef>
            </a:pPr>
            <a:r>
              <a:rPr lang="en-US" sz="3958" spc="138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STARTSCHWIERIGKEITEN MIT VERSCHIEDENEN ANLAUFWIDERSTÄNDEN UND </a:t>
            </a:r>
            <a:r>
              <a:rPr lang="en-US" sz="3958" spc="138" dirty="0" smtClean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SCHALTERN</a:t>
            </a:r>
            <a:endParaRPr lang="en-US" sz="3958" spc="138" dirty="0">
              <a:solidFill>
                <a:srgbClr val="01010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44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t="-38888" b="-3888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2494270" y="2333321"/>
            <a:ext cx="10941572" cy="5650621"/>
          </a:xfrm>
          <a:custGeom>
            <a:avLst/>
            <a:gdLst/>
            <a:ahLst/>
            <a:cxnLst/>
            <a:rect l="l" t="t" r="r" b="b"/>
            <a:pathLst>
              <a:path w="10941572" h="5650621">
                <a:moveTo>
                  <a:pt x="0" y="0"/>
                </a:moveTo>
                <a:lnTo>
                  <a:pt x="10941573" y="0"/>
                </a:lnTo>
                <a:lnTo>
                  <a:pt x="10941573" y="5650622"/>
                </a:lnTo>
                <a:lnTo>
                  <a:pt x="0" y="5650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85" r="-90" b="-133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18901" y="7387108"/>
            <a:ext cx="4330478" cy="2610598"/>
          </a:xfrm>
          <a:custGeom>
            <a:avLst/>
            <a:gdLst/>
            <a:ahLst/>
            <a:cxnLst/>
            <a:rect l="l" t="t" r="r" b="b"/>
            <a:pathLst>
              <a:path w="4330478" h="2610598">
                <a:moveTo>
                  <a:pt x="0" y="0"/>
                </a:moveTo>
                <a:lnTo>
                  <a:pt x="4330478" y="0"/>
                </a:lnTo>
                <a:lnTo>
                  <a:pt x="4330478" y="2610598"/>
                </a:lnTo>
                <a:lnTo>
                  <a:pt x="0" y="2610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606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25489" y="158883"/>
            <a:ext cx="9931778" cy="109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3"/>
              </a:lnSpc>
              <a:spcBef>
                <a:spcPct val="0"/>
              </a:spcBef>
            </a:pPr>
            <a:r>
              <a:rPr lang="en-US" sz="3183" u="sng" spc="111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DIREKTANLAUF MIT WIDERSTÄNDEN UND SCHALTERN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44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t="-38888" b="-3888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2216438" y="2041705"/>
            <a:ext cx="11942835" cy="5932642"/>
          </a:xfrm>
          <a:custGeom>
            <a:avLst/>
            <a:gdLst/>
            <a:ahLst/>
            <a:cxnLst/>
            <a:rect l="l" t="t" r="r" b="b"/>
            <a:pathLst>
              <a:path w="11942835" h="5932642">
                <a:moveTo>
                  <a:pt x="0" y="0"/>
                </a:moveTo>
                <a:lnTo>
                  <a:pt x="11942835" y="0"/>
                </a:lnTo>
                <a:lnTo>
                  <a:pt x="11942835" y="5932642"/>
                </a:lnTo>
                <a:lnTo>
                  <a:pt x="0" y="5932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5489" y="158883"/>
            <a:ext cx="4732409" cy="57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69"/>
              </a:lnSpc>
              <a:spcBef>
                <a:spcPct val="0"/>
              </a:spcBef>
            </a:pPr>
            <a:r>
              <a:rPr lang="en-US" sz="3383" u="sng" spc="118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DIE SIMULATION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44104">
            <a:off x="427837" y="4470017"/>
            <a:ext cx="18425523" cy="1426670"/>
          </a:xfrm>
          <a:custGeom>
            <a:avLst/>
            <a:gdLst/>
            <a:ahLst/>
            <a:cxnLst/>
            <a:rect l="l" t="t" r="r" b="b"/>
            <a:pathLst>
              <a:path w="18425523" h="1426670">
                <a:moveTo>
                  <a:pt x="0" y="0"/>
                </a:moveTo>
                <a:lnTo>
                  <a:pt x="18425523" y="0"/>
                </a:lnTo>
                <a:lnTo>
                  <a:pt x="18425523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686" b="-1838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57303" y="-138147"/>
            <a:ext cx="17813405" cy="10020042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1965" b="-196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89507" y="6691907"/>
            <a:ext cx="10680132" cy="232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52"/>
              </a:lnSpc>
              <a:spcBef>
                <a:spcPct val="0"/>
              </a:spcBef>
            </a:pPr>
            <a:r>
              <a:rPr lang="en-US" sz="4458" spc="156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DIE EIGENSCHAFTEN VON DREIPHASIGEN ASYNCHRONMOTOREN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44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t="-38888" b="-3888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2212196" y="2622688"/>
            <a:ext cx="11365988" cy="4901658"/>
          </a:xfrm>
          <a:custGeom>
            <a:avLst/>
            <a:gdLst/>
            <a:ahLst/>
            <a:cxnLst/>
            <a:rect l="l" t="t" r="r" b="b"/>
            <a:pathLst>
              <a:path w="11365988" h="4901658">
                <a:moveTo>
                  <a:pt x="0" y="0"/>
                </a:moveTo>
                <a:lnTo>
                  <a:pt x="11365988" y="0"/>
                </a:lnTo>
                <a:lnTo>
                  <a:pt x="11365988" y="4901658"/>
                </a:lnTo>
                <a:lnTo>
                  <a:pt x="0" y="490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6" t="-675" b="-67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5489" y="158883"/>
            <a:ext cx="3855215" cy="57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69"/>
              </a:lnSpc>
              <a:spcBef>
                <a:spcPct val="0"/>
              </a:spcBef>
            </a:pPr>
            <a:r>
              <a:rPr lang="en-US" sz="3383" u="sng" spc="118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 SCHEMA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44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38888" b="-3888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788618" y="1196416"/>
            <a:ext cx="9633978" cy="7495991"/>
          </a:xfrm>
          <a:custGeom>
            <a:avLst/>
            <a:gdLst/>
            <a:ahLst/>
            <a:cxnLst/>
            <a:rect l="l" t="t" r="r" b="b"/>
            <a:pathLst>
              <a:path w="9633978" h="7495991">
                <a:moveTo>
                  <a:pt x="0" y="0"/>
                </a:moveTo>
                <a:lnTo>
                  <a:pt x="9633978" y="0"/>
                </a:lnTo>
                <a:lnTo>
                  <a:pt x="9633978" y="7495991"/>
                </a:lnTo>
                <a:lnTo>
                  <a:pt x="0" y="7495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3" r="-183" b="-35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25489" y="158883"/>
            <a:ext cx="9931778" cy="57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69"/>
              </a:lnSpc>
              <a:spcBef>
                <a:spcPct val="0"/>
              </a:spcBef>
            </a:pPr>
            <a:r>
              <a:rPr lang="en-US" sz="3383" u="sng" spc="118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INITIALISIERUNG DES PROGRAMMS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44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38888" b="-3888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403856" y="2383428"/>
            <a:ext cx="11837438" cy="5643736"/>
          </a:xfrm>
          <a:custGeom>
            <a:avLst/>
            <a:gdLst/>
            <a:ahLst/>
            <a:cxnLst/>
            <a:rect l="l" t="t" r="r" b="b"/>
            <a:pathLst>
              <a:path w="11837438" h="5643736">
                <a:moveTo>
                  <a:pt x="0" y="0"/>
                </a:moveTo>
                <a:lnTo>
                  <a:pt x="11837438" y="0"/>
                </a:lnTo>
                <a:lnTo>
                  <a:pt x="11837438" y="5643736"/>
                </a:lnTo>
                <a:lnTo>
                  <a:pt x="0" y="5643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5" r="-4560" b="-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25489" y="158883"/>
            <a:ext cx="4780256" cy="57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69"/>
              </a:lnSpc>
              <a:spcBef>
                <a:spcPct val="0"/>
              </a:spcBef>
            </a:pPr>
            <a:r>
              <a:rPr lang="en-US" sz="3383" u="sng" spc="118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 PROGRAMM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44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38888" b="-3888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878659" y="1226329"/>
            <a:ext cx="11139199" cy="6766158"/>
          </a:xfrm>
          <a:custGeom>
            <a:avLst/>
            <a:gdLst/>
            <a:ahLst/>
            <a:cxnLst/>
            <a:rect l="l" t="t" r="r" b="b"/>
            <a:pathLst>
              <a:path w="11139199" h="6766158">
                <a:moveTo>
                  <a:pt x="0" y="0"/>
                </a:moveTo>
                <a:lnTo>
                  <a:pt x="11139199" y="0"/>
                </a:lnTo>
                <a:lnTo>
                  <a:pt x="11139199" y="6766158"/>
                </a:lnTo>
                <a:lnTo>
                  <a:pt x="0" y="6766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69" r="-428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25489" y="158883"/>
            <a:ext cx="4997962" cy="57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69"/>
              </a:lnSpc>
              <a:spcBef>
                <a:spcPct val="0"/>
              </a:spcBef>
            </a:pPr>
            <a:r>
              <a:rPr lang="en-US" sz="3383" u="sng" spc="118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DIE SIMULATION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38888" b="-3888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96486" y="3177320"/>
            <a:ext cx="14985432" cy="6307694"/>
          </a:xfrm>
          <a:custGeom>
            <a:avLst/>
            <a:gdLst/>
            <a:ahLst/>
            <a:cxnLst/>
            <a:rect l="l" t="t" r="r" b="b"/>
            <a:pathLst>
              <a:path w="14985432" h="6307694">
                <a:moveTo>
                  <a:pt x="0" y="0"/>
                </a:moveTo>
                <a:lnTo>
                  <a:pt x="14985432" y="0"/>
                </a:lnTo>
                <a:lnTo>
                  <a:pt x="14985432" y="6307694"/>
                </a:lnTo>
                <a:lnTo>
                  <a:pt x="0" y="630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2" r="-522" b="-38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25489" y="235083"/>
            <a:ext cx="10317844" cy="117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69"/>
              </a:lnSpc>
              <a:spcBef>
                <a:spcPct val="0"/>
              </a:spcBef>
            </a:pPr>
            <a:r>
              <a:rPr lang="en-US" sz="3383" u="sng" spc="118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DIE EIGENSCHAFTEN VON DREIPHASIGEN ASYNCHRONMOTOREN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81" b="-1348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04737" y="-56687"/>
            <a:ext cx="8698393" cy="10400373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56756" r="-5675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116171" y="3708338"/>
            <a:ext cx="14055659" cy="3537074"/>
            <a:chOff x="0" y="0"/>
            <a:chExt cx="3701902" cy="931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01902" cy="931575"/>
            </a:xfrm>
            <a:custGeom>
              <a:avLst/>
              <a:gdLst/>
              <a:ahLst/>
              <a:cxnLst/>
              <a:rect l="l" t="t" r="r" b="b"/>
              <a:pathLst>
                <a:path w="3701902" h="931575">
                  <a:moveTo>
                    <a:pt x="0" y="0"/>
                  </a:moveTo>
                  <a:lnTo>
                    <a:pt x="3701902" y="0"/>
                  </a:lnTo>
                  <a:lnTo>
                    <a:pt x="3701902" y="931575"/>
                  </a:lnTo>
                  <a:lnTo>
                    <a:pt x="0" y="9315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701902" cy="950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72853" y="3582463"/>
            <a:ext cx="13342294" cy="207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endParaRPr/>
          </a:p>
          <a:p>
            <a:pPr algn="ctr">
              <a:lnSpc>
                <a:spcPts val="5497"/>
              </a:lnSpc>
            </a:pPr>
            <a:r>
              <a:rPr lang="en-US" sz="3983" spc="139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 THEMA MEINES PROJEKTS</a:t>
            </a:r>
          </a:p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endParaRPr lang="en-US" sz="3983" spc="139">
              <a:solidFill>
                <a:srgbClr val="01010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16171" y="3497380"/>
            <a:ext cx="14055659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8"/>
              </a:lnSpc>
            </a:pPr>
            <a:endParaRPr dirty="0" smtClean="0"/>
          </a:p>
          <a:p>
            <a:pPr algn="ctr">
              <a:lnSpc>
                <a:spcPts val="4848"/>
              </a:lnSpc>
            </a:pPr>
            <a:endParaRPr dirty="0" smtClean="0"/>
          </a:p>
          <a:p>
            <a:pPr algn="ctr">
              <a:lnSpc>
                <a:spcPts val="7037"/>
              </a:lnSpc>
            </a:pPr>
            <a:endParaRPr dirty="0"/>
          </a:p>
          <a:p>
            <a:pPr algn="ctr">
              <a:lnSpc>
                <a:spcPts val="7162"/>
              </a:lnSpc>
            </a:pPr>
            <a:r>
              <a:rPr lang="en-US" sz="5190" spc="72" dirty="0">
                <a:solidFill>
                  <a:srgbClr val="185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/>
                <a:ea typeface="League Spartan"/>
                <a:cs typeface="League Spartan"/>
                <a:sym typeface="League Spartan"/>
              </a:rPr>
              <a:t>EIN </a:t>
            </a:r>
            <a:r>
              <a:rPr lang="en-US" sz="5190" spc="72" dirty="0" smtClean="0">
                <a:solidFill>
                  <a:srgbClr val="185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/>
                <a:ea typeface="League Spartan"/>
                <a:cs typeface="League Spartan"/>
                <a:sym typeface="League Spartan"/>
              </a:rPr>
              <a:t>AUTOMATISIERUNGSPRÜFSTAND</a:t>
            </a:r>
            <a:endParaRPr lang="en-US" sz="5190" spc="72" dirty="0">
              <a:solidFill>
                <a:srgbClr val="1851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9245"/>
              </a:lnSpc>
            </a:pPr>
            <a:endParaRPr lang="en-US" sz="5190" spc="72" dirty="0">
              <a:solidFill>
                <a:srgbClr val="18518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116171" y="6968268"/>
            <a:ext cx="14055659" cy="983782"/>
          </a:xfrm>
          <a:custGeom>
            <a:avLst/>
            <a:gdLst/>
            <a:ahLst/>
            <a:cxnLst/>
            <a:rect l="l" t="t" r="r" b="b"/>
            <a:pathLst>
              <a:path w="14055659" h="983782">
                <a:moveTo>
                  <a:pt x="0" y="0"/>
                </a:moveTo>
                <a:lnTo>
                  <a:pt x="14055658" y="0"/>
                </a:lnTo>
                <a:lnTo>
                  <a:pt x="14055658" y="983782"/>
                </a:lnTo>
                <a:lnTo>
                  <a:pt x="0" y="98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676" b="-1449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344668" y="9580825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44104">
            <a:off x="427837" y="4470017"/>
            <a:ext cx="18425523" cy="1426670"/>
          </a:xfrm>
          <a:custGeom>
            <a:avLst/>
            <a:gdLst/>
            <a:ahLst/>
            <a:cxnLst/>
            <a:rect l="l" t="t" r="r" b="b"/>
            <a:pathLst>
              <a:path w="18425523" h="1426670">
                <a:moveTo>
                  <a:pt x="0" y="0"/>
                </a:moveTo>
                <a:lnTo>
                  <a:pt x="18425523" y="0"/>
                </a:lnTo>
                <a:lnTo>
                  <a:pt x="18425523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686" b="-1838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57303" y="-138147"/>
            <a:ext cx="17813405" cy="10020042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1965" b="-196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65707" y="6121718"/>
            <a:ext cx="10680132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2"/>
              </a:lnSpc>
            </a:pPr>
            <a:r>
              <a:rPr lang="en-US" sz="4458" spc="156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UNTERSUCHUNG </a:t>
            </a:r>
          </a:p>
          <a:p>
            <a:pPr marL="0" lvl="0" indent="0" algn="l">
              <a:lnSpc>
                <a:spcPts val="6152"/>
              </a:lnSpc>
              <a:spcBef>
                <a:spcPct val="0"/>
              </a:spcBef>
            </a:pPr>
            <a:r>
              <a:rPr lang="en-US" sz="4458" spc="156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DER VERSCHIEDENEN STEUERUNGSARTEN EINES SERVOANTRIEBS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34489" y="1028700"/>
            <a:ext cx="13130292" cy="8067050"/>
            <a:chOff x="0" y="0"/>
            <a:chExt cx="3458184" cy="21246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8184" cy="2124655"/>
            </a:xfrm>
            <a:custGeom>
              <a:avLst/>
              <a:gdLst/>
              <a:ahLst/>
              <a:cxnLst/>
              <a:rect l="l" t="t" r="r" b="b"/>
              <a:pathLst>
                <a:path w="3458184" h="2124655">
                  <a:moveTo>
                    <a:pt x="14741" y="0"/>
                  </a:moveTo>
                  <a:lnTo>
                    <a:pt x="3443443" y="0"/>
                  </a:lnTo>
                  <a:cubicBezTo>
                    <a:pt x="3447353" y="0"/>
                    <a:pt x="3451102" y="1553"/>
                    <a:pt x="3453866" y="4317"/>
                  </a:cubicBezTo>
                  <a:cubicBezTo>
                    <a:pt x="3456631" y="7082"/>
                    <a:pt x="3458184" y="10831"/>
                    <a:pt x="3458184" y="14741"/>
                  </a:cubicBezTo>
                  <a:lnTo>
                    <a:pt x="3458184" y="2109915"/>
                  </a:lnTo>
                  <a:cubicBezTo>
                    <a:pt x="3458184" y="2118056"/>
                    <a:pt x="3451584" y="2124655"/>
                    <a:pt x="3443443" y="2124655"/>
                  </a:cubicBezTo>
                  <a:lnTo>
                    <a:pt x="14741" y="2124655"/>
                  </a:lnTo>
                  <a:cubicBezTo>
                    <a:pt x="6600" y="2124655"/>
                    <a:pt x="0" y="2118056"/>
                    <a:pt x="0" y="2109915"/>
                  </a:cubicBezTo>
                  <a:lnTo>
                    <a:pt x="0" y="14741"/>
                  </a:lnTo>
                  <a:cubicBezTo>
                    <a:pt x="0" y="6600"/>
                    <a:pt x="6600" y="0"/>
                    <a:pt x="1474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458184" cy="2143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75812" y="3899983"/>
            <a:ext cx="10336377" cy="3299782"/>
          </a:xfrm>
          <a:custGeom>
            <a:avLst/>
            <a:gdLst/>
            <a:ahLst/>
            <a:cxnLst/>
            <a:rect l="l" t="t" r="r" b="b"/>
            <a:pathLst>
              <a:path w="10336377" h="3299782">
                <a:moveTo>
                  <a:pt x="0" y="0"/>
                </a:moveTo>
                <a:lnTo>
                  <a:pt x="10336376" y="0"/>
                </a:lnTo>
                <a:lnTo>
                  <a:pt x="10336376" y="3299782"/>
                </a:lnTo>
                <a:lnTo>
                  <a:pt x="0" y="329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8" r="-107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90980" y="1702311"/>
            <a:ext cx="10906040" cy="164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DIE STEUERUNGSMODI EINES SERVOANTRIEBS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00242" y="1394200"/>
            <a:ext cx="9543090" cy="3043587"/>
            <a:chOff x="0" y="0"/>
            <a:chExt cx="2513406" cy="801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13406" cy="801603"/>
            </a:xfrm>
            <a:custGeom>
              <a:avLst/>
              <a:gdLst/>
              <a:ahLst/>
              <a:cxnLst/>
              <a:rect l="l" t="t" r="r" b="b"/>
              <a:pathLst>
                <a:path w="2513406" h="801603">
                  <a:moveTo>
                    <a:pt x="20281" y="0"/>
                  </a:moveTo>
                  <a:lnTo>
                    <a:pt x="2493125" y="0"/>
                  </a:lnTo>
                  <a:cubicBezTo>
                    <a:pt x="2504326" y="0"/>
                    <a:pt x="2513406" y="9080"/>
                    <a:pt x="2513406" y="20281"/>
                  </a:cubicBezTo>
                  <a:lnTo>
                    <a:pt x="2513406" y="781322"/>
                  </a:lnTo>
                  <a:cubicBezTo>
                    <a:pt x="2513406" y="792523"/>
                    <a:pt x="2504326" y="801603"/>
                    <a:pt x="2493125" y="801603"/>
                  </a:cubicBezTo>
                  <a:lnTo>
                    <a:pt x="20281" y="801603"/>
                  </a:lnTo>
                  <a:cubicBezTo>
                    <a:pt x="9080" y="801603"/>
                    <a:pt x="0" y="792523"/>
                    <a:pt x="0" y="781322"/>
                  </a:cubicBezTo>
                  <a:lnTo>
                    <a:pt x="0" y="20281"/>
                  </a:lnTo>
                  <a:cubicBezTo>
                    <a:pt x="0" y="9080"/>
                    <a:pt x="9080" y="0"/>
                    <a:pt x="2028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513406" cy="830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82957" y="2327992"/>
            <a:ext cx="8588699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spc="210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DIE REALISIERUNG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5766633" y="-250994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7215646" cy="10287000"/>
            <a:chOff x="0" y="0"/>
            <a:chExt cx="7215646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15647" cy="10287000"/>
            </a:xfrm>
            <a:custGeom>
              <a:avLst/>
              <a:gdLst/>
              <a:ahLst/>
              <a:cxnLst/>
              <a:rect l="l" t="t" r="r" b="b"/>
              <a:pathLst>
                <a:path w="7215647" h="10287000">
                  <a:moveTo>
                    <a:pt x="7215646" y="762"/>
                  </a:moveTo>
                  <a:cubicBezTo>
                    <a:pt x="7212230" y="20447"/>
                    <a:pt x="7209135" y="40132"/>
                    <a:pt x="7205400" y="59690"/>
                  </a:cubicBezTo>
                  <a:cubicBezTo>
                    <a:pt x="7125243" y="485521"/>
                    <a:pt x="7044979" y="911225"/>
                    <a:pt x="6964821" y="1337056"/>
                  </a:cubicBezTo>
                  <a:cubicBezTo>
                    <a:pt x="6846346" y="1966722"/>
                    <a:pt x="6728192" y="2596388"/>
                    <a:pt x="6609610" y="3225927"/>
                  </a:cubicBezTo>
                  <a:cubicBezTo>
                    <a:pt x="6463919" y="3999103"/>
                    <a:pt x="6317800" y="4772152"/>
                    <a:pt x="6172107" y="5545328"/>
                  </a:cubicBezTo>
                  <a:cubicBezTo>
                    <a:pt x="6046588" y="6211443"/>
                    <a:pt x="5921282" y="6877558"/>
                    <a:pt x="5795870" y="7543800"/>
                  </a:cubicBezTo>
                  <a:cubicBezTo>
                    <a:pt x="5685720" y="8129016"/>
                    <a:pt x="5575784" y="8714105"/>
                    <a:pt x="5465422" y="9299194"/>
                  </a:cubicBezTo>
                  <a:cubicBezTo>
                    <a:pt x="5403409" y="9628251"/>
                    <a:pt x="5340863" y="9957181"/>
                    <a:pt x="5278531" y="10286238"/>
                  </a:cubicBezTo>
                  <a:cubicBezTo>
                    <a:pt x="3529267" y="10286238"/>
                    <a:pt x="1780110" y="10286111"/>
                    <a:pt x="30953" y="10287000"/>
                  </a:cubicBezTo>
                  <a:cubicBezTo>
                    <a:pt x="5657" y="10287000"/>
                    <a:pt x="0" y="10280269"/>
                    <a:pt x="0" y="10250043"/>
                  </a:cubicBezTo>
                  <a:cubicBezTo>
                    <a:pt x="640" y="6845681"/>
                    <a:pt x="640" y="3441319"/>
                    <a:pt x="0" y="36957"/>
                  </a:cubicBezTo>
                  <a:cubicBezTo>
                    <a:pt x="0" y="6731"/>
                    <a:pt x="5657" y="0"/>
                    <a:pt x="30953" y="0"/>
                  </a:cubicBezTo>
                  <a:cubicBezTo>
                    <a:pt x="2425851" y="762"/>
                    <a:pt x="4820749" y="762"/>
                    <a:pt x="7215646" y="762"/>
                  </a:cubicBezTo>
                  <a:close/>
                </a:path>
              </a:pathLst>
            </a:custGeom>
            <a:blipFill>
              <a:blip r:embed="rId2"/>
              <a:stretch>
                <a:fillRect l="-9008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589725" y="221533"/>
            <a:ext cx="9344475" cy="9843933"/>
          </a:xfrm>
          <a:custGeom>
            <a:avLst/>
            <a:gdLst/>
            <a:ahLst/>
            <a:cxnLst/>
            <a:rect l="l" t="t" r="r" b="b"/>
            <a:pathLst>
              <a:path w="9344475" h="9843933">
                <a:moveTo>
                  <a:pt x="0" y="0"/>
                </a:moveTo>
                <a:lnTo>
                  <a:pt x="9344476" y="0"/>
                </a:lnTo>
                <a:lnTo>
                  <a:pt x="9344476" y="9843934"/>
                </a:lnTo>
                <a:lnTo>
                  <a:pt x="0" y="9843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39" b="-373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22457" y="9468567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580" b="16149"/>
          <a:stretch>
            <a:fillRect/>
          </a:stretch>
        </p:blipFill>
        <p:spPr>
          <a:xfrm>
            <a:off x="4940853" y="0"/>
            <a:ext cx="8057072" cy="10287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>
              <p:cMediaNode vol="2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47" r="347"/>
          <a:stretch>
            <a:fillRect/>
          </a:stretch>
        </p:blipFill>
        <p:spPr>
          <a:xfrm>
            <a:off x="828576" y="342348"/>
            <a:ext cx="16965799" cy="967050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>
              <p:cMediaNode vol="8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00" y="6930560"/>
            <a:ext cx="4536606" cy="139924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776" r="-1347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50234" y="2335242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62" y="6930560"/>
            <a:ext cx="4536606" cy="13992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20012" y="2220942"/>
            <a:ext cx="5777797" cy="9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3"/>
              </a:lnSpc>
              <a:spcBef>
                <a:spcPct val="0"/>
              </a:spcBef>
            </a:pPr>
            <a:r>
              <a:rPr lang="en-US" sz="5683" spc="198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KONTROLLE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21151" y="5161798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 u="none" strike="noStrik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80%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61313" y="5161798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-US" sz="12614" u="none" strike="noStrik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8368" y="1972968"/>
            <a:ext cx="2002031" cy="1932367"/>
            <a:chOff x="0" y="0"/>
            <a:chExt cx="699252" cy="67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9252" cy="674920"/>
            </a:xfrm>
            <a:custGeom>
              <a:avLst/>
              <a:gdLst/>
              <a:ahLst/>
              <a:cxnLst/>
              <a:rect l="l" t="t" r="r" b="b"/>
              <a:pathLst>
                <a:path w="699252" h="674920">
                  <a:moveTo>
                    <a:pt x="349626" y="0"/>
                  </a:moveTo>
                  <a:cubicBezTo>
                    <a:pt x="156533" y="0"/>
                    <a:pt x="0" y="151086"/>
                    <a:pt x="0" y="337460"/>
                  </a:cubicBezTo>
                  <a:cubicBezTo>
                    <a:pt x="0" y="523834"/>
                    <a:pt x="156533" y="674920"/>
                    <a:pt x="349626" y="674920"/>
                  </a:cubicBezTo>
                  <a:cubicBezTo>
                    <a:pt x="542719" y="674920"/>
                    <a:pt x="699252" y="523834"/>
                    <a:pt x="699252" y="337460"/>
                  </a:cubicBezTo>
                  <a:cubicBezTo>
                    <a:pt x="699252" y="151086"/>
                    <a:pt x="542719" y="0"/>
                    <a:pt x="349626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5555" y="15649"/>
              <a:ext cx="568142" cy="59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67247" y="744420"/>
            <a:ext cx="5471312" cy="5194983"/>
          </a:xfrm>
          <a:custGeom>
            <a:avLst/>
            <a:gdLst/>
            <a:ahLst/>
            <a:cxnLst/>
            <a:rect l="l" t="t" r="r" b="b"/>
            <a:pathLst>
              <a:path w="5471312" h="5194983">
                <a:moveTo>
                  <a:pt x="0" y="0"/>
                </a:moveTo>
                <a:lnTo>
                  <a:pt x="5471312" y="0"/>
                </a:lnTo>
                <a:lnTo>
                  <a:pt x="5471312" y="5194983"/>
                </a:lnTo>
                <a:lnTo>
                  <a:pt x="0" y="5194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58368" y="6328438"/>
            <a:ext cx="2002031" cy="1932367"/>
            <a:chOff x="0" y="0"/>
            <a:chExt cx="699252" cy="674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9252" cy="674920"/>
            </a:xfrm>
            <a:custGeom>
              <a:avLst/>
              <a:gdLst/>
              <a:ahLst/>
              <a:cxnLst/>
              <a:rect l="l" t="t" r="r" b="b"/>
              <a:pathLst>
                <a:path w="699252" h="674920">
                  <a:moveTo>
                    <a:pt x="349626" y="0"/>
                  </a:moveTo>
                  <a:cubicBezTo>
                    <a:pt x="156533" y="0"/>
                    <a:pt x="0" y="151086"/>
                    <a:pt x="0" y="337460"/>
                  </a:cubicBezTo>
                  <a:cubicBezTo>
                    <a:pt x="0" y="523834"/>
                    <a:pt x="156533" y="674920"/>
                    <a:pt x="349626" y="674920"/>
                  </a:cubicBezTo>
                  <a:cubicBezTo>
                    <a:pt x="542719" y="674920"/>
                    <a:pt x="699252" y="523834"/>
                    <a:pt x="699252" y="337460"/>
                  </a:cubicBezTo>
                  <a:cubicBezTo>
                    <a:pt x="699252" y="151086"/>
                    <a:pt x="542719" y="0"/>
                    <a:pt x="349626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65555" y="15649"/>
              <a:ext cx="568142" cy="59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50660" y="7134783"/>
            <a:ext cx="3033173" cy="2580955"/>
          </a:xfrm>
          <a:custGeom>
            <a:avLst/>
            <a:gdLst/>
            <a:ahLst/>
            <a:cxnLst/>
            <a:rect l="l" t="t" r="r" b="b"/>
            <a:pathLst>
              <a:path w="3033173" h="2580955">
                <a:moveTo>
                  <a:pt x="0" y="0"/>
                </a:moveTo>
                <a:lnTo>
                  <a:pt x="3033173" y="0"/>
                </a:lnTo>
                <a:lnTo>
                  <a:pt x="3033173" y="2580954"/>
                </a:lnTo>
                <a:lnTo>
                  <a:pt x="0" y="2580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2929" y="406388"/>
            <a:ext cx="10052357" cy="76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 S7-1214 DC/DC/DC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124" y="2370821"/>
            <a:ext cx="2051275" cy="134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>
                <a:solidFill>
                  <a:srgbClr val="58A9C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8139" y="2818036"/>
            <a:ext cx="827957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5316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KOMPATIBILITÄT MIT UNSEREM SYSTEM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5323" y="4410633"/>
            <a:ext cx="995947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4050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DIE S7-1214 BIETET 14 DIGITALE EINGÄNGE, 10 DIGITALE AUSGÄNGE, 2 ANALOGE EINGÄNGE UND KEINE ANALOGEN AUSGÄNGE.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9124" y="6726291"/>
            <a:ext cx="2051275" cy="134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>
                <a:solidFill>
                  <a:srgbClr val="58A9C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8139" y="7173507"/>
            <a:ext cx="17108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5316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PREIS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5323" y="8765630"/>
            <a:ext cx="995947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4050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S7-1214  : 400 EUR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8368" y="1972968"/>
            <a:ext cx="2002031" cy="1932367"/>
            <a:chOff x="0" y="0"/>
            <a:chExt cx="699252" cy="67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9252" cy="674920"/>
            </a:xfrm>
            <a:custGeom>
              <a:avLst/>
              <a:gdLst/>
              <a:ahLst/>
              <a:cxnLst/>
              <a:rect l="l" t="t" r="r" b="b"/>
              <a:pathLst>
                <a:path w="699252" h="674920">
                  <a:moveTo>
                    <a:pt x="349626" y="0"/>
                  </a:moveTo>
                  <a:cubicBezTo>
                    <a:pt x="156533" y="0"/>
                    <a:pt x="0" y="151086"/>
                    <a:pt x="0" y="337460"/>
                  </a:cubicBezTo>
                  <a:cubicBezTo>
                    <a:pt x="0" y="523834"/>
                    <a:pt x="156533" y="674920"/>
                    <a:pt x="349626" y="674920"/>
                  </a:cubicBezTo>
                  <a:cubicBezTo>
                    <a:pt x="542719" y="674920"/>
                    <a:pt x="699252" y="523834"/>
                    <a:pt x="699252" y="337460"/>
                  </a:cubicBezTo>
                  <a:cubicBezTo>
                    <a:pt x="699252" y="151086"/>
                    <a:pt x="542719" y="0"/>
                    <a:pt x="349626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5555" y="15649"/>
              <a:ext cx="568142" cy="59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8368" y="6328438"/>
            <a:ext cx="2002031" cy="1932367"/>
            <a:chOff x="0" y="0"/>
            <a:chExt cx="699252" cy="674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9252" cy="674920"/>
            </a:xfrm>
            <a:custGeom>
              <a:avLst/>
              <a:gdLst/>
              <a:ahLst/>
              <a:cxnLst/>
              <a:rect l="l" t="t" r="r" b="b"/>
              <a:pathLst>
                <a:path w="699252" h="674920">
                  <a:moveTo>
                    <a:pt x="349626" y="0"/>
                  </a:moveTo>
                  <a:cubicBezTo>
                    <a:pt x="156533" y="0"/>
                    <a:pt x="0" y="151086"/>
                    <a:pt x="0" y="337460"/>
                  </a:cubicBezTo>
                  <a:cubicBezTo>
                    <a:pt x="0" y="523834"/>
                    <a:pt x="156533" y="674920"/>
                    <a:pt x="349626" y="674920"/>
                  </a:cubicBezTo>
                  <a:cubicBezTo>
                    <a:pt x="542719" y="674920"/>
                    <a:pt x="699252" y="523834"/>
                    <a:pt x="699252" y="337460"/>
                  </a:cubicBezTo>
                  <a:cubicBezTo>
                    <a:pt x="699252" y="151086"/>
                    <a:pt x="542719" y="0"/>
                    <a:pt x="349626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5555" y="15649"/>
              <a:ext cx="568142" cy="59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401226" y="733947"/>
            <a:ext cx="4858074" cy="5594491"/>
          </a:xfrm>
          <a:custGeom>
            <a:avLst/>
            <a:gdLst/>
            <a:ahLst/>
            <a:cxnLst/>
            <a:rect l="l" t="t" r="r" b="b"/>
            <a:pathLst>
              <a:path w="4858074" h="5594491">
                <a:moveTo>
                  <a:pt x="0" y="0"/>
                </a:moveTo>
                <a:lnTo>
                  <a:pt x="4858074" y="0"/>
                </a:lnTo>
                <a:lnTo>
                  <a:pt x="4858074" y="5594491"/>
                </a:lnTo>
                <a:lnTo>
                  <a:pt x="0" y="5594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6" r="-28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80229" y="6841884"/>
            <a:ext cx="3415345" cy="2837841"/>
          </a:xfrm>
          <a:custGeom>
            <a:avLst/>
            <a:gdLst/>
            <a:ahLst/>
            <a:cxnLst/>
            <a:rect l="l" t="t" r="r" b="b"/>
            <a:pathLst>
              <a:path w="3415345" h="2837841">
                <a:moveTo>
                  <a:pt x="0" y="0"/>
                </a:moveTo>
                <a:lnTo>
                  <a:pt x="3415344" y="0"/>
                </a:lnTo>
                <a:lnTo>
                  <a:pt x="3415344" y="2837842"/>
                </a:lnTo>
                <a:lnTo>
                  <a:pt x="0" y="2837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2929" y="406388"/>
            <a:ext cx="10052357" cy="76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5"/>
              </a:lnSpc>
              <a:spcBef>
                <a:spcPct val="0"/>
              </a:spcBef>
            </a:pPr>
            <a:r>
              <a:rPr lang="en-US" sz="445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 DIESER SERVOANTRIEB?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124" y="2370821"/>
            <a:ext cx="2051275" cy="134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>
                <a:solidFill>
                  <a:srgbClr val="58A9C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8139" y="2389871"/>
            <a:ext cx="871748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5316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AM BESTEN FÜR UNSER PROJEKT VERFÜGBAR UND AM OPTIMALSTEN GEEIGNET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124" y="6726291"/>
            <a:ext cx="2051275" cy="134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>
                <a:solidFill>
                  <a:srgbClr val="58A9C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78139" y="7173507"/>
            <a:ext cx="18118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5316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PREIS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5323" y="8765630"/>
            <a:ext cx="995947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4050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H3L10-N  : 800 EUR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5323" y="4733021"/>
            <a:ext cx="995947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4050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DIE FUNKTION DES POSITIONSREGELMODUS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28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10262876" y="-552179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2510122" cy="10287000"/>
            <a:chOff x="0" y="0"/>
            <a:chExt cx="12510122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10122" cy="10287000"/>
            </a:xfrm>
            <a:custGeom>
              <a:avLst/>
              <a:gdLst/>
              <a:ahLst/>
              <a:cxnLst/>
              <a:rect l="l" t="t" r="r" b="b"/>
              <a:pathLst>
                <a:path w="12510122" h="10287000">
                  <a:moveTo>
                    <a:pt x="12510122" y="762"/>
                  </a:moveTo>
                  <a:cubicBezTo>
                    <a:pt x="12504200" y="20447"/>
                    <a:pt x="12498833" y="40132"/>
                    <a:pt x="12492356" y="59690"/>
                  </a:cubicBezTo>
                  <a:cubicBezTo>
                    <a:pt x="12353385" y="485521"/>
                    <a:pt x="12214227" y="911225"/>
                    <a:pt x="12075254" y="1337056"/>
                  </a:cubicBezTo>
                  <a:cubicBezTo>
                    <a:pt x="11869848" y="1966722"/>
                    <a:pt x="11664998" y="2596388"/>
                    <a:pt x="11459407" y="3225927"/>
                  </a:cubicBezTo>
                  <a:cubicBezTo>
                    <a:pt x="11206814" y="3999103"/>
                    <a:pt x="10953481" y="4772152"/>
                    <a:pt x="10700887" y="5545328"/>
                  </a:cubicBezTo>
                  <a:cubicBezTo>
                    <a:pt x="10483268" y="6211443"/>
                    <a:pt x="10266019" y="6877558"/>
                    <a:pt x="10048586" y="7543800"/>
                  </a:cubicBezTo>
                  <a:cubicBezTo>
                    <a:pt x="9857614" y="8129016"/>
                    <a:pt x="9667012" y="8714105"/>
                    <a:pt x="9475671" y="9299194"/>
                  </a:cubicBezTo>
                  <a:cubicBezTo>
                    <a:pt x="9368157" y="9628251"/>
                    <a:pt x="9259718" y="9957181"/>
                    <a:pt x="9151648" y="10286238"/>
                  </a:cubicBezTo>
                  <a:cubicBezTo>
                    <a:pt x="6118864" y="10286238"/>
                    <a:pt x="3086264" y="10286111"/>
                    <a:pt x="53664" y="10287000"/>
                  </a:cubicBezTo>
                  <a:cubicBezTo>
                    <a:pt x="9807" y="10287000"/>
                    <a:pt x="0" y="10280269"/>
                    <a:pt x="0" y="10250043"/>
                  </a:cubicBezTo>
                  <a:cubicBezTo>
                    <a:pt x="1110" y="6845681"/>
                    <a:pt x="1110" y="3441319"/>
                    <a:pt x="0" y="36957"/>
                  </a:cubicBezTo>
                  <a:cubicBezTo>
                    <a:pt x="0" y="6731"/>
                    <a:pt x="9808" y="0"/>
                    <a:pt x="53665" y="0"/>
                  </a:cubicBezTo>
                  <a:cubicBezTo>
                    <a:pt x="4205817" y="762"/>
                    <a:pt x="8357970" y="762"/>
                    <a:pt x="12510122" y="762"/>
                  </a:cubicBezTo>
                  <a:close/>
                </a:path>
              </a:pathLst>
            </a:custGeom>
            <a:blipFill>
              <a:blip r:embed="rId2"/>
              <a:stretch>
                <a:fillRect l="-8770" r="-877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375024" y="7983554"/>
            <a:ext cx="7817726" cy="71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3"/>
              </a:lnSpc>
              <a:spcBef>
                <a:spcPct val="0"/>
              </a:spcBef>
            </a:pPr>
            <a:r>
              <a:rPr lang="en-US" sz="4183" spc="146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SCHLUSSFOLGERUNG</a:t>
            </a:r>
            <a:r>
              <a:rPr lang="en-US" sz="4183" spc="146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29153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711" b="-14452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2186542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28503" y="4847098"/>
            <a:ext cx="1840320" cy="110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3"/>
              </a:lnSpc>
              <a:spcBef>
                <a:spcPct val="0"/>
              </a:spcBef>
            </a:pPr>
            <a:r>
              <a:rPr lang="en-US" sz="6451" b="1" u="none" strike="noStrike" spc="34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76953" y="5857768"/>
            <a:ext cx="2952413" cy="4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3024" spc="296" dirty="0" err="1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/>
                <a:ea typeface="Montserrat Light"/>
                <a:cs typeface="Montserrat Light"/>
                <a:sym typeface="Montserrat Light"/>
              </a:rPr>
              <a:t>Einleitung</a:t>
            </a:r>
            <a:endParaRPr lang="en-US" sz="3024" spc="296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51020" y="4805107"/>
            <a:ext cx="1840320" cy="110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3"/>
              </a:lnSpc>
              <a:spcBef>
                <a:spcPct val="0"/>
              </a:spcBef>
            </a:pPr>
            <a:r>
              <a:rPr lang="en-US" sz="6451" b="1" spc="34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290" y="5857768"/>
            <a:ext cx="3189992" cy="4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3024" spc="296" dirty="0" err="1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/>
                <a:ea typeface="Montserrat Light"/>
                <a:cs typeface="Montserrat Light"/>
                <a:sym typeface="Montserrat Light"/>
              </a:rPr>
              <a:t>Beschreibung</a:t>
            </a:r>
            <a:endParaRPr lang="en-US" sz="3024" spc="296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78602" y="4805107"/>
            <a:ext cx="1840320" cy="110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3"/>
              </a:lnSpc>
              <a:spcBef>
                <a:spcPct val="0"/>
              </a:spcBef>
            </a:pPr>
            <a:r>
              <a:rPr lang="en-US" sz="6451" b="1" spc="34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27051" y="5857768"/>
            <a:ext cx="2743420" cy="4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3024" spc="296" dirty="0" err="1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/>
                <a:ea typeface="Montserrat Light"/>
                <a:cs typeface="Montserrat Light"/>
                <a:sym typeface="Montserrat Light"/>
              </a:rPr>
              <a:t>Analyse</a:t>
            </a:r>
            <a:endParaRPr lang="en-US" sz="3024" spc="296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28503" y="6979995"/>
            <a:ext cx="1840320" cy="110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3"/>
              </a:lnSpc>
              <a:spcBef>
                <a:spcPct val="0"/>
              </a:spcBef>
            </a:pPr>
            <a:r>
              <a:rPr lang="en-US" sz="6451" b="1" spc="34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88109" y="8019240"/>
            <a:ext cx="3041257" cy="4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3024" spc="296" dirty="0" err="1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/>
                <a:ea typeface="Montserrat Light"/>
                <a:cs typeface="Montserrat Light"/>
                <a:sym typeface="Montserrat Light"/>
              </a:rPr>
              <a:t>Verbesserung</a:t>
            </a:r>
            <a:endParaRPr lang="en-US" sz="3024" spc="296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223840" y="6979995"/>
            <a:ext cx="1840320" cy="110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3"/>
              </a:lnSpc>
              <a:spcBef>
                <a:spcPct val="0"/>
              </a:spcBef>
            </a:pPr>
            <a:r>
              <a:rPr lang="en-US" sz="6451" b="1" spc="34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9469" y="8032655"/>
            <a:ext cx="2743420" cy="4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3024" spc="296" dirty="0" err="1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/>
                <a:ea typeface="Montserrat Light"/>
                <a:cs typeface="Montserrat Light"/>
                <a:sym typeface="Montserrat Light"/>
              </a:rPr>
              <a:t>Kontrolle</a:t>
            </a:r>
            <a:endParaRPr lang="en-US" sz="3024" spc="296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78602" y="6979995"/>
            <a:ext cx="1840320" cy="110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3"/>
              </a:lnSpc>
              <a:spcBef>
                <a:spcPct val="0"/>
              </a:spcBef>
            </a:pPr>
            <a:r>
              <a:rPr lang="en-US" sz="6451" b="1" spc="34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95465" y="8032655"/>
            <a:ext cx="3875798" cy="4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3024" spc="296" dirty="0" err="1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/>
                <a:ea typeface="Montserrat Light"/>
                <a:cs typeface="Montserrat Light"/>
                <a:sym typeface="Montserrat Light"/>
              </a:rPr>
              <a:t>Schlussfolgerung</a:t>
            </a:r>
            <a:r>
              <a:rPr lang="en-US" sz="3024" spc="29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39612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111" b="-21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008" y="6543018"/>
            <a:ext cx="11757983" cy="196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11"/>
              </a:lnSpc>
              <a:spcBef>
                <a:spcPct val="0"/>
              </a:spcBef>
            </a:pPr>
            <a:r>
              <a:rPr lang="en-US" sz="5660" spc="19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VIELEN DANK FÜR IHRE AUFMERKSAMKEIT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9907" r="-990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509152" y="1006764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24688" y="1756321"/>
            <a:ext cx="6248675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sng" spc="184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EINLEITUNG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73730" y="4019517"/>
            <a:ext cx="4649662" cy="42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516" b="1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Konstruktionsbüro EDEEP</a:t>
            </a:r>
          </a:p>
        </p:txBody>
      </p:sp>
      <p:sp>
        <p:nvSpPr>
          <p:cNvPr id="12" name="Freeform 12"/>
          <p:cNvSpPr/>
          <p:nvPr/>
        </p:nvSpPr>
        <p:spPr>
          <a:xfrm>
            <a:off x="8373730" y="4847519"/>
            <a:ext cx="7362510" cy="2635444"/>
          </a:xfrm>
          <a:custGeom>
            <a:avLst/>
            <a:gdLst/>
            <a:ahLst/>
            <a:cxnLst/>
            <a:rect l="l" t="t" r="r" b="b"/>
            <a:pathLst>
              <a:path w="7362510" h="2635444">
                <a:moveTo>
                  <a:pt x="0" y="0"/>
                </a:moveTo>
                <a:lnTo>
                  <a:pt x="7362510" y="0"/>
                </a:lnTo>
                <a:lnTo>
                  <a:pt x="7362510" y="2635444"/>
                </a:lnTo>
                <a:lnTo>
                  <a:pt x="0" y="263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45" b="-504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39474" y="4031724"/>
            <a:ext cx="4595005" cy="3573491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54088" y="3875355"/>
            <a:ext cx="157787" cy="156369"/>
            <a:chOff x="0" y="0"/>
            <a:chExt cx="320400" cy="317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981480" y="5281810"/>
            <a:ext cx="2055497" cy="205549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60022" r="-6002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844166" y="4031724"/>
            <a:ext cx="4595005" cy="3573491"/>
            <a:chOff x="0" y="0"/>
            <a:chExt cx="1210207" cy="9411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58780" y="3875355"/>
            <a:ext cx="157787" cy="156369"/>
            <a:chOff x="0" y="0"/>
            <a:chExt cx="320400" cy="317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086172" y="5262760"/>
            <a:ext cx="2055497" cy="20554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31426" t="-10062" r="-31426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1953521" y="4031724"/>
            <a:ext cx="4595005" cy="3573491"/>
            <a:chOff x="0" y="0"/>
            <a:chExt cx="1210207" cy="94116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168135" y="3875355"/>
            <a:ext cx="157787" cy="156369"/>
            <a:chOff x="0" y="0"/>
            <a:chExt cx="320400" cy="3175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195527" y="5281810"/>
            <a:ext cx="2055497" cy="2055497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0569" r="-10569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4691953" y="1640882"/>
            <a:ext cx="8904094" cy="92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7"/>
              </a:lnSpc>
              <a:spcBef>
                <a:spcPct val="0"/>
              </a:spcBef>
            </a:pPr>
            <a:r>
              <a:rPr lang="en-US" sz="5483" u="sng" spc="191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BESCHREIBUNG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032982" y="4264873"/>
            <a:ext cx="3451671" cy="54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207"/>
              </a:lnSpc>
              <a:spcBef>
                <a:spcPct val="0"/>
              </a:spcBef>
            </a:pPr>
            <a:r>
              <a:rPr lang="en-US" sz="1599" b="1" spc="156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Solution Engineering und Produktentwicklung 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15963" y="5563982"/>
            <a:ext cx="2087371" cy="128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485" spc="14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Diagnose der Fehlerquelle und Ausarbeitung von Verbesserungsvorschlägen.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49893" y="4228709"/>
            <a:ext cx="3555978" cy="36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Elektronikwartung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79769" y="5630657"/>
            <a:ext cx="2179229" cy="108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7476" lvl="1" indent="-138738" algn="l">
              <a:lnSpc>
                <a:spcPts val="1773"/>
              </a:lnSpc>
              <a:buFont typeface="Arial"/>
              <a:buChar char="•"/>
            </a:pPr>
            <a:r>
              <a:rPr lang="en-US" sz="1285" spc="12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Frequenzumrichter</a:t>
            </a:r>
          </a:p>
          <a:p>
            <a:pPr algn="l">
              <a:lnSpc>
                <a:spcPts val="1773"/>
              </a:lnSpc>
            </a:pPr>
            <a:endParaRPr lang="en-US" sz="1285" spc="125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277476" lvl="1" indent="-138738" algn="l">
              <a:lnSpc>
                <a:spcPts val="1773"/>
              </a:lnSpc>
              <a:buFont typeface="Arial"/>
              <a:buChar char="•"/>
            </a:pPr>
            <a:r>
              <a:rPr lang="en-US" sz="1285" spc="12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Industrielles Batterieladegerät.</a:t>
            </a:r>
          </a:p>
          <a:p>
            <a:pPr algn="l">
              <a:lnSpc>
                <a:spcPts val="1773"/>
              </a:lnSpc>
            </a:pPr>
            <a:endParaRPr lang="en-US" sz="1285" spc="125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490885" y="4219184"/>
            <a:ext cx="2745392" cy="81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68"/>
              </a:lnSpc>
              <a:spcBef>
                <a:spcPct val="0"/>
              </a:spcBef>
            </a:pPr>
            <a:r>
              <a:rPr lang="en-US" sz="2368" b="1" spc="23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Technisches Consulting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231974" y="5630657"/>
            <a:ext cx="1975728" cy="108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7476" lvl="1" indent="-138738" algn="l">
              <a:lnSpc>
                <a:spcPts val="1773"/>
              </a:lnSpc>
              <a:buFont typeface="Arial"/>
              <a:buChar char="•"/>
            </a:pPr>
            <a:r>
              <a:rPr lang="en-US" sz="1285" spc="12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Realisierung von Testständen für elektronische Geräte und Leiterplatten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789931" y="9506467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6250" r="-625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2211824" y="803081"/>
            <a:ext cx="14120886" cy="2258023"/>
            <a:chOff x="0" y="0"/>
            <a:chExt cx="1368708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8708" cy="218865"/>
            </a:xfrm>
            <a:custGeom>
              <a:avLst/>
              <a:gdLst/>
              <a:ahLst/>
              <a:cxnLst/>
              <a:rect l="l" t="t" r="r" b="b"/>
              <a:pathLst>
                <a:path w="1368708" h="218865">
                  <a:moveTo>
                    <a:pt x="1165508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368708" y="218865"/>
                  </a:lnTo>
                  <a:lnTo>
                    <a:pt x="1165508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165508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49617" y="3811557"/>
            <a:ext cx="12264107" cy="5559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355" lvl="1" indent="-314177" algn="l">
              <a:lnSpc>
                <a:spcPts val="4074"/>
              </a:lnSpc>
              <a:buFont typeface="Arial"/>
              <a:buChar char="•"/>
            </a:pPr>
            <a:r>
              <a:rPr lang="en-US" sz="2910" spc="9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Verschiedene Anlaufarten von dreiphasigen Asynchronmotoren.</a:t>
            </a:r>
          </a:p>
          <a:p>
            <a:pPr algn="l">
              <a:lnSpc>
                <a:spcPts val="4074"/>
              </a:lnSpc>
            </a:pPr>
            <a:endParaRPr lang="en-US" sz="2910" spc="98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28355" lvl="1" indent="-314177" algn="l">
              <a:lnSpc>
                <a:spcPts val="4016"/>
              </a:lnSpc>
              <a:buFont typeface="Arial"/>
              <a:buChar char="•"/>
            </a:pPr>
            <a:r>
              <a:rPr lang="en-US" sz="2910" spc="28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Startschwierigkeiten mit verschiedenen Anlaufwiderständen und Schaltern.</a:t>
            </a:r>
          </a:p>
          <a:p>
            <a:pPr algn="l">
              <a:lnSpc>
                <a:spcPts val="4016"/>
              </a:lnSpc>
            </a:pPr>
            <a:endParaRPr lang="en-US" sz="2910" spc="285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28355" lvl="1" indent="-314177" algn="l">
              <a:lnSpc>
                <a:spcPts val="4016"/>
              </a:lnSpc>
              <a:buFont typeface="Arial"/>
              <a:buChar char="•"/>
            </a:pPr>
            <a:r>
              <a:rPr lang="en-US" sz="2910" spc="28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Die Eigenschaften von dreiphasigen Asynchronmotoren.</a:t>
            </a:r>
          </a:p>
          <a:p>
            <a:pPr algn="l">
              <a:lnSpc>
                <a:spcPts val="4016"/>
              </a:lnSpc>
            </a:pPr>
            <a:endParaRPr lang="en-US" sz="2910" spc="285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28355" lvl="1" indent="-314177" algn="l">
              <a:lnSpc>
                <a:spcPts val="4016"/>
              </a:lnSpc>
              <a:buFont typeface="Arial"/>
              <a:buChar char="•"/>
            </a:pPr>
            <a:r>
              <a:rPr lang="en-US" sz="2910" spc="28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Untersuchung der verschiedenen Steuerungsarten eines Servoantriebs.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00107" y="1304859"/>
            <a:ext cx="11062698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DAS PFLICHTENHEFT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44104">
            <a:off x="427837" y="4470017"/>
            <a:ext cx="18425523" cy="1426670"/>
          </a:xfrm>
          <a:custGeom>
            <a:avLst/>
            <a:gdLst/>
            <a:ahLst/>
            <a:cxnLst/>
            <a:rect l="l" t="t" r="r" b="b"/>
            <a:pathLst>
              <a:path w="18425523" h="1426670">
                <a:moveTo>
                  <a:pt x="0" y="0"/>
                </a:moveTo>
                <a:lnTo>
                  <a:pt x="18425523" y="0"/>
                </a:lnTo>
                <a:lnTo>
                  <a:pt x="18425523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686" b="-1838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57303" y="-138147"/>
            <a:ext cx="17813405" cy="10020042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1965" b="-196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84757" y="6757988"/>
            <a:ext cx="10242635" cy="208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62"/>
              </a:lnSpc>
              <a:spcBef>
                <a:spcPct val="0"/>
              </a:spcBef>
            </a:pPr>
            <a:r>
              <a:rPr lang="en-US" sz="3958" spc="138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VERSCHIEDENE ANLAUFARTEN VON DREIPHASIGEN ASYNCHRONMOTOREN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44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t="-38888" b="-3888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2788618" y="3038605"/>
            <a:ext cx="11858428" cy="4059209"/>
          </a:xfrm>
          <a:custGeom>
            <a:avLst/>
            <a:gdLst/>
            <a:ahLst/>
            <a:cxnLst/>
            <a:rect l="l" t="t" r="r" b="b"/>
            <a:pathLst>
              <a:path w="11858428" h="4059209">
                <a:moveTo>
                  <a:pt x="0" y="0"/>
                </a:moveTo>
                <a:lnTo>
                  <a:pt x="11858428" y="0"/>
                </a:lnTo>
                <a:lnTo>
                  <a:pt x="11858428" y="4059209"/>
                </a:lnTo>
                <a:lnTo>
                  <a:pt x="0" y="4059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11" t="-506" r="-2867" b="-342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5489" y="149358"/>
            <a:ext cx="5980391" cy="5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1"/>
              </a:lnSpc>
              <a:spcBef>
                <a:spcPct val="0"/>
              </a:spcBef>
            </a:pPr>
            <a:r>
              <a:rPr lang="en-US" sz="3283" u="sng" spc="11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DIREKTANLAUF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44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t="-38888" b="-3888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886960" y="2875021"/>
            <a:ext cx="12620758" cy="4222793"/>
          </a:xfrm>
          <a:custGeom>
            <a:avLst/>
            <a:gdLst/>
            <a:ahLst/>
            <a:cxnLst/>
            <a:rect l="l" t="t" r="r" b="b"/>
            <a:pathLst>
              <a:path w="12620758" h="4222793">
                <a:moveTo>
                  <a:pt x="0" y="0"/>
                </a:moveTo>
                <a:lnTo>
                  <a:pt x="12620758" y="0"/>
                </a:lnTo>
                <a:lnTo>
                  <a:pt x="12620758" y="4222793"/>
                </a:lnTo>
                <a:lnTo>
                  <a:pt x="0" y="422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27" t="-265" r="-1013" b="-228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5489" y="149358"/>
            <a:ext cx="9537014" cy="5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1"/>
              </a:lnSpc>
              <a:spcBef>
                <a:spcPct val="0"/>
              </a:spcBef>
            </a:pPr>
            <a:r>
              <a:rPr lang="en-US" sz="3283" u="sng" spc="11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STERN-ANLAUF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4668" y="9523004"/>
            <a:ext cx="35986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301</Words>
  <Application>Microsoft Office PowerPoint</Application>
  <PresentationFormat>Personnalisé</PresentationFormat>
  <Paragraphs>121</Paragraphs>
  <Slides>30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9" baseType="lpstr">
      <vt:lpstr>Montserrat Light</vt:lpstr>
      <vt:lpstr>Montserrat Light Bold</vt:lpstr>
      <vt:lpstr>Montserrat Classic Bold</vt:lpstr>
      <vt:lpstr>Open Sans Bold</vt:lpstr>
      <vt:lpstr>Archivo Black</vt:lpstr>
      <vt:lpstr>Calibri</vt:lpstr>
      <vt:lpstr>League Spartan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Abschlussprojekt</dc:title>
  <cp:lastModifiedBy>dell 5570</cp:lastModifiedBy>
  <cp:revision>3</cp:revision>
  <dcterms:created xsi:type="dcterms:W3CDTF">2006-08-16T00:00:00Z</dcterms:created>
  <dcterms:modified xsi:type="dcterms:W3CDTF">2025-05-31T18:32:38Z</dcterms:modified>
  <dc:identifier>DAGoYDb0o1E</dc:identifier>
</cp:coreProperties>
</file>